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Design, Wordpress, Weebly - show site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541738"/>
            <a:ext cx="9143999" cy="915711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 rot="-186991">
            <a:off x="1102116" y="2348618"/>
            <a:ext cx="7576304" cy="393946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2000"/>
            </a:lvl1pPr>
            <a:lvl2pPr>
              <a:spcBef>
                <a:spcPts val="0"/>
              </a:spcBef>
              <a:buSzPct val="100000"/>
              <a:buNone/>
              <a:defRPr sz="2000"/>
            </a:lvl2pPr>
            <a:lvl3pPr>
              <a:spcBef>
                <a:spcPts val="0"/>
              </a:spcBef>
              <a:buSzPct val="100000"/>
              <a:buNone/>
              <a:defRPr sz="2000"/>
            </a:lvl3pPr>
            <a:lvl4pPr>
              <a:spcBef>
                <a:spcPts val="0"/>
              </a:spcBef>
              <a:buSzPct val="100000"/>
              <a:buNone/>
              <a:defRPr sz="2000"/>
            </a:lvl4pPr>
            <a:lvl5pPr>
              <a:spcBef>
                <a:spcPts val="0"/>
              </a:spcBef>
              <a:buSzPct val="100000"/>
              <a:buNone/>
              <a:defRPr sz="2000"/>
            </a:lvl5pPr>
            <a:lvl6pPr>
              <a:spcBef>
                <a:spcPts val="0"/>
              </a:spcBef>
              <a:buSzPct val="100000"/>
              <a:buNone/>
              <a:defRPr sz="2000"/>
            </a:lvl6pPr>
            <a:lvl7pPr>
              <a:spcBef>
                <a:spcPts val="0"/>
              </a:spcBef>
              <a:buSzPct val="100000"/>
              <a:buNone/>
              <a:defRPr sz="2000"/>
            </a:lvl7pPr>
            <a:lvl8pPr>
              <a:spcBef>
                <a:spcPts val="0"/>
              </a:spcBef>
              <a:buSzPct val="100000"/>
              <a:buNone/>
              <a:defRPr sz="2000"/>
            </a:lvl8pPr>
            <a:lvl9pPr>
              <a:spcBef>
                <a:spcPts val="0"/>
              </a:spcBef>
              <a:buSzPct val="100000"/>
              <a:buNone/>
              <a:defRPr sz="2000"/>
            </a:lvl9pPr>
          </a:lstStyle>
          <a:p/>
        </p:txBody>
      </p:sp>
      <p:sp>
        <p:nvSpPr>
          <p:cNvPr id="19" name="Shape 19"/>
          <p:cNvSpPr/>
          <p:nvPr/>
        </p:nvSpPr>
        <p:spPr>
          <a:xfrm rot="-180223">
            <a:off x="472457" y="184110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21" name="Shape 21"/>
          <p:cNvSpPr/>
          <p:nvPr/>
        </p:nvSpPr>
        <p:spPr>
          <a:xfrm flipH="1">
            <a:off x="0" y="2633472"/>
            <a:ext cx="9143999" cy="2511742"/>
          </a:xfrm>
          <a:custGeom>
            <a:pathLst>
              <a:path extrusionOk="0" h="3429000" w="914400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-213060">
            <a:off x="920480" y="2871570"/>
            <a:ext cx="6010940" cy="216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2" name="Shape 62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57150"/>
            <a:ext cx="0" cy="5029199"/>
          </a:xfrm>
          <a:prstGeom prst="straightConnector1">
            <a:avLst/>
          </a:prstGeom>
          <a:noFill/>
          <a:ln cap="flat" cmpd="sng" w="1079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" name="Shape 6"/>
          <p:cNvCxnSpPr/>
          <p:nvPr/>
        </p:nvCxnSpPr>
        <p:spPr>
          <a:xfrm>
            <a:off x="9067800" y="57150"/>
            <a:ext cx="0" cy="5029199"/>
          </a:xfrm>
          <a:prstGeom prst="straightConnector1">
            <a:avLst/>
          </a:prstGeom>
          <a:noFill/>
          <a:ln cap="flat" cmpd="sng" w="1143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" name="Shape 7"/>
          <p:cNvCxnSpPr/>
          <p:nvPr/>
        </p:nvCxnSpPr>
        <p:spPr>
          <a:xfrm>
            <a:off x="533399" y="57150"/>
            <a:ext cx="0" cy="5029199"/>
          </a:xfrm>
          <a:prstGeom prst="straightConnector1">
            <a:avLst/>
          </a:prstGeom>
          <a:noFill/>
          <a:ln cap="flat" cmpd="sng" w="698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57150"/>
            <a:ext cx="152399" cy="4743600"/>
          </a:xfrm>
          <a:prstGeom prst="straightConnector1">
            <a:avLst/>
          </a:prstGeom>
          <a:noFill/>
          <a:ln cap="flat" cmpd="sng" w="152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" name="Shape 9"/>
          <p:cNvSpPr/>
          <p:nvPr/>
        </p:nvSpPr>
        <p:spPr>
          <a:xfrm>
            <a:off x="110055" y="57150"/>
            <a:ext cx="1698625" cy="4972047"/>
          </a:xfrm>
          <a:custGeom>
            <a:pathLst>
              <a:path extrusionOk="0" h="4154" w="107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cap="flat" cmpd="sng" w="25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4114800"/>
            <a:ext cx="1181100" cy="597693"/>
          </a:xfrm>
          <a:custGeom>
            <a:pathLst>
              <a:path extrusionOk="0" h="502" w="744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cap="flat" cmpd="sng" w="25400">
            <a:solidFill>
              <a:srgbClr val="CB281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2652712"/>
            <a:ext cx="777875" cy="1955006"/>
          </a:xfrm>
          <a:custGeom>
            <a:pathLst>
              <a:path extrusionOk="0" h="1642" w="49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cap="flat" cmpd="sng" w="25400">
            <a:solidFill>
              <a:srgbClr val="D0331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 rot="-180107">
            <a:off x="1177259" y="-15156"/>
            <a:ext cx="8220779" cy="859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371600"/>
            <a:ext cx="8229600" cy="316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hyperlink" Target="artoflibraryprogramming.weebly.com 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kba.com/" TargetMode="External"/><Relationship Id="rId3" Type="http://schemas.openxmlformats.org/officeDocument/2006/relationships/hyperlink" Target="http://jardins-poudriere.ch/" TargetMode="External"/><Relationship Id="rId9" Type="http://schemas.openxmlformats.org/officeDocument/2006/relationships/hyperlink" Target="artoflibraryprogramming.weebly.com" TargetMode="External"/><Relationship Id="rId6" Type="http://schemas.openxmlformats.org/officeDocument/2006/relationships/hyperlink" Target="http://artoflibraryprogramming.weebly.com/page.html" TargetMode="External"/><Relationship Id="rId5" Type="http://schemas.openxmlformats.org/officeDocument/2006/relationships/hyperlink" Target="http://www.riversideartcenter.org/" TargetMode="External"/><Relationship Id="rId8" Type="http://schemas.openxmlformats.org/officeDocument/2006/relationships/hyperlink" Target="http://libraryprogramssquared.wordpress.com/" TargetMode="External"/><Relationship Id="rId7" Type="http://schemas.openxmlformats.org/officeDocument/2006/relationships/hyperlink" Target="http://libraryprogramssquared.wordpress.com/" TargetMode="Externa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pewinternet.org/fact-sheets/social-networking-fact-sheet/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 rot="-183804">
            <a:off x="1035602" y="10813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Creative Energies 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 rot="-186991">
            <a:off x="1106297" y="2283163"/>
            <a:ext cx="7576304" cy="61096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Or, The Art of Library Programming</a:t>
            </a:r>
          </a:p>
        </p:txBody>
      </p:sp>
      <p:sp>
        <p:nvSpPr>
          <p:cNvPr id="77" name="Shape 77"/>
          <p:cNvSpPr txBox="1"/>
          <p:nvPr>
            <p:ph idx="2" type="ctrTitle"/>
          </p:nvPr>
        </p:nvSpPr>
        <p:spPr>
          <a:xfrm rot="-183804">
            <a:off x="1188002" y="2732283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 Library Programming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86525" y="4521900"/>
            <a:ext cx="84075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Carol Anne Germain, University at Albany</a:t>
            </a:r>
          </a:p>
          <a:p>
            <a:pPr algn="r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Laurie Dreyer, University at Albany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 for coming!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902075" y="1047750"/>
            <a:ext cx="6784800" cy="339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 algn="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700"/>
              <a:t>Please check </a:t>
            </a:r>
            <a:r>
              <a:rPr lang="en" sz="2700" u="sng">
                <a:solidFill>
                  <a:schemeClr val="hlink"/>
                </a:solidFill>
                <a:hlinkClick r:id="rId3"/>
              </a:rPr>
              <a:t>artoflibraryprogramming.weebly.com </a:t>
            </a:r>
            <a:r>
              <a:rPr lang="en" sz="2700"/>
              <a:t>regularly as we will be adding our handouts and more links and resources.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Goals and Objectives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519425" y="860550"/>
            <a:ext cx="7548600" cy="4209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Identify methods for creating simple programming for patrons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Learn how to utilize community resources, finding the best contacts for delivering external programming options to strengthen patron relationships and attract new users 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Explore building relationships with community members for collaborative programming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Develop strategies to publicize and market programming initiatives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Academic vs. Entertainment vs. Professional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1035450" y="1200150"/>
            <a:ext cx="7651499" cy="339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19100" lvl="0" marL="1371600" rtl="0">
              <a:lnSpc>
                <a:spcPct val="150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Academic - Brainy!</a:t>
            </a:r>
          </a:p>
          <a:p>
            <a:pPr indent="-419100" lvl="0" marL="1371600" rtl="0">
              <a:lnSpc>
                <a:spcPct val="150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Entertainment - FUN!!!</a:t>
            </a:r>
          </a:p>
          <a:p>
            <a:pPr indent="-419100" lvl="0" marL="1371600">
              <a:lnSpc>
                <a:spcPct val="150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Professional - Growing Up!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Target Audience(s)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913325" y="1200150"/>
            <a:ext cx="6773400" cy="339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Students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Faculty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Staff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Administrators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Campus Units</a:t>
            </a:r>
          </a:p>
          <a:p>
            <a:pPr indent="-381000" lvl="0" marL="4572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Community at Large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Creativity in Activities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710750" y="1123950"/>
            <a:ext cx="7280699" cy="3569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Self-Created Programs - </a:t>
            </a:r>
            <a:r>
              <a:rPr lang="en" sz="240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This type of programming is created by the librarian(s), rather than having an outside venue come into the library to deliver a program. These can be very simple, or depending on library talent, quite extensive.  These programs can include collaborations with other campus members.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Marketing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1820725" y="934050"/>
            <a:ext cx="6942300" cy="3910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3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Char char="●"/>
            </a:pPr>
            <a:r>
              <a:rPr lang="en" sz="2400"/>
              <a:t>Basic Design →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Ex1</a:t>
            </a:r>
            <a:r>
              <a:rPr lang="en" sz="2400"/>
              <a:t>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Ex2</a:t>
            </a:r>
            <a:r>
              <a:rPr lang="en" sz="2400"/>
              <a:t> 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Ex3</a:t>
            </a:r>
            <a:r>
              <a:rPr lang="en" sz="2400"/>
              <a:t> </a:t>
            </a:r>
            <a:r>
              <a:rPr lang="en" sz="2400" u="sng">
                <a:solidFill>
                  <a:schemeClr val="hlink"/>
                </a:solidFill>
                <a:hlinkClick r:id="rId6"/>
              </a:rPr>
              <a:t>Ex4</a:t>
            </a:r>
          </a:p>
          <a:p>
            <a:pPr indent="-381000" lvl="0" marL="457200" rtl="0">
              <a:lnSpc>
                <a:spcPct val="13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Char char="●"/>
            </a:pPr>
            <a:r>
              <a:rPr lang="en" sz="2400"/>
              <a:t>Wordpress</a:t>
            </a:r>
          </a:p>
          <a:p>
            <a:pPr indent="-381000" lvl="1" marL="914400" rtl="0">
              <a:lnSpc>
                <a:spcPct val="135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Trebuchet MS"/>
              <a:buChar char="●"/>
            </a:pPr>
            <a:r>
              <a:rPr lang="en"/>
              <a:t>Wordpress.com → </a:t>
            </a:r>
            <a:r>
              <a:rPr lang="en" u="sng">
                <a:solidFill>
                  <a:schemeClr val="hlink"/>
                </a:solidFill>
                <a:hlinkClick r:id="rId7"/>
              </a:rPr>
              <a:t>Library Programs</a:t>
            </a:r>
            <a:r>
              <a:rPr baseline="30000" lang="en" u="sng">
                <a:solidFill>
                  <a:schemeClr val="hlink"/>
                </a:solidFill>
                <a:hlinkClick r:id="rId8"/>
              </a:rPr>
              <a:t>2</a:t>
            </a:r>
          </a:p>
          <a:p>
            <a:pPr indent="-381000" lvl="1" marL="914400" rtl="0">
              <a:lnSpc>
                <a:spcPct val="135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Trebuchet MS"/>
              <a:buChar char="●"/>
            </a:pPr>
            <a:r>
              <a:rPr lang="en"/>
              <a:t>Wordpress.org </a:t>
            </a:r>
          </a:p>
          <a:p>
            <a:pPr indent="-381000" lvl="0" marL="457200" rtl="0">
              <a:lnSpc>
                <a:spcPct val="13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Char char="●"/>
            </a:pPr>
            <a:r>
              <a:rPr lang="en" sz="2400"/>
              <a:t>Weebly → </a:t>
            </a:r>
          </a:p>
          <a:p>
            <a:pPr indent="457200" lvl="0">
              <a:lnSpc>
                <a:spcPct val="135000"/>
              </a:lnSpc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9"/>
              </a:rPr>
              <a:t>artoflibraryprogramming.weebly.com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Self-Organized Programs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1955775" y="1200150"/>
            <a:ext cx="6807299" cy="339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Self-organized programs are events that you schedule - but the programs are created and delivered by other entities. With some creativity and outreach efforts, they can be low to no cost programs.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Media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902075" y="1200150"/>
            <a:ext cx="6784800" cy="339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Establish goals - how many/much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Don’t just go for ‘Likes’ - Talk about something other than your organization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COMMIT</a:t>
            </a:r>
            <a:r>
              <a:rPr lang="en" sz="240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Details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2014625" y="1200150"/>
            <a:ext cx="6672300" cy="339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937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Space</a:t>
            </a:r>
          </a:p>
          <a:p>
            <a:pPr indent="-3937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Timing</a:t>
            </a:r>
          </a:p>
          <a:p>
            <a:pPr indent="-3937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Budget</a:t>
            </a:r>
          </a:p>
          <a:p>
            <a:pPr indent="-3937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Evaluation</a:t>
            </a:r>
          </a:p>
          <a:p>
            <a:pPr indent="-393700" lvl="0" marL="4572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Those nitty gritties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